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0" r:id="rId2"/>
    <p:sldMasterId id="2147483732" r:id="rId3"/>
  </p:sldMasterIdLst>
  <p:notesMasterIdLst>
    <p:notesMasterId r:id="rId13"/>
  </p:notesMasterIdLst>
  <p:sldIdLst>
    <p:sldId id="260" r:id="rId4"/>
    <p:sldId id="256" r:id="rId5"/>
    <p:sldId id="259" r:id="rId6"/>
    <p:sldId id="262" r:id="rId7"/>
    <p:sldId id="257" r:id="rId8"/>
    <p:sldId id="258" r:id="rId9"/>
    <p:sldId id="261" r:id="rId10"/>
    <p:sldId id="263" r:id="rId11"/>
    <p:sldId id="264"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26E0456-B8E2-4C61-A926-35B116D9B7C9}" type="datetimeFigureOut">
              <a:rPr lang="en-US"/>
              <a:pPr>
                <a:defRPr/>
              </a:pPr>
              <a:t>5/16/2011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7D58FC8A-F287-4C70-9A25-D14A248499F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564B939-C0AB-457E-B47C-007C258FD38C}" type="slidenum">
              <a:rPr lang="en-US"/>
              <a:pPr fontAlgn="base">
                <a:spcBef>
                  <a:spcPct val="0"/>
                </a:spcBef>
                <a:spcAft>
                  <a:spcPct val="0"/>
                </a:spcAft>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2E31DC2D-AE17-4A76-8EFA-D36A62688294}" type="datetimeFigureOut">
              <a:rPr lang="en-US"/>
              <a:pPr>
                <a:defRPr/>
              </a:pPr>
              <a:t>5/16/2011</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25BCDB95-5A36-463F-8F96-45F88827B77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A214E5DC-56CF-42D4-9B01-415D206ACCC7}" type="datetimeFigureOut">
              <a:rPr lang="en-US"/>
              <a:pPr>
                <a:defRPr/>
              </a:pPr>
              <a:t>5/16/2011</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7A7F83C6-6659-4074-BFB7-0DD7AA224D6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18B8CCC-BDB6-4D25-B03F-216339CC366E}" type="datetimeFigureOut">
              <a:rPr lang="en-US"/>
              <a:pPr>
                <a:defRPr/>
              </a:pPr>
              <a:t>5/16/2011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11AC09-4DB7-4CAB-A5D7-C7588D56333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0"/>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139A680C-E0CC-4A4D-9B1E-CFB814A721FB}" type="datetimeFigureOut">
              <a:rPr lang="en-US"/>
              <a:pPr>
                <a:defRPr/>
              </a:pPr>
              <a:t>5/16/2011</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smtClean="0">
                <a:solidFill>
                  <a:srgbClr val="FFFFFF"/>
                </a:solidFill>
              </a:defRPr>
            </a:lvl1pPr>
          </a:lstStyle>
          <a:p>
            <a:pPr>
              <a:defRPr/>
            </a:pPr>
            <a:fld id="{30FF5EBA-56E5-4E04-87F0-7FBDE43AE6A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3A13C599-AD61-4ADD-AD8F-6093CCC591D4}" type="datetimeFigureOut">
              <a:rPr lang="en-US"/>
              <a:pPr>
                <a:defRPr/>
              </a:pPr>
              <a:t>5/16/2011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1EA67A5-9AC8-4A68-BB61-04760935A0BE}"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7786B956-1D1E-4D02-8D0C-76E1889E80EA}" type="datetimeFigureOut">
              <a:rPr lang="en-US"/>
              <a:pPr>
                <a:defRPr/>
              </a:pPr>
              <a:t>5/16/2011</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A3C1DFB9-1345-4063-93A8-863B922CD2BD}"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FFD44F9A-CF62-4A2F-9FE9-6A2317489F65}" type="datetimeFigureOut">
              <a:rPr lang="en-US"/>
              <a:pPr>
                <a:defRPr/>
              </a:pPr>
              <a:t>5/16/2011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0AD8C19-9F06-4C12-9AEF-30C1EAB18EA6}"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44A65499-0DE5-4182-9D39-825061C46DC4}" type="datetimeFigureOut">
              <a:rPr lang="en-US"/>
              <a:pPr>
                <a:defRPr/>
              </a:pPr>
              <a:t>5/16/2011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67E7855E-1C20-40CE-A91B-905B81B0E4EE}"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CF4DC03F-5B70-4FBE-A130-A6731C685EFA}" type="datetimeFigureOut">
              <a:rPr lang="en-US"/>
              <a:pPr>
                <a:defRPr/>
              </a:pPr>
              <a:t>5/16/2011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4D1F9AFC-60E4-42D4-8404-8F03AE9C2F6D}"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4E9F471E-1D57-420A-BC3A-2772E9330450}" type="datetimeFigureOut">
              <a:rPr lang="en-US"/>
              <a:pPr>
                <a:defRPr/>
              </a:pPr>
              <a:t>5/16/2011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AAC9E48D-2FF6-430B-B541-23FE3889CC76}"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58CEC694-BF29-4834-95ED-191F51D93602}" type="datetimeFigureOut">
              <a:rPr lang="en-US"/>
              <a:pPr>
                <a:defRPr/>
              </a:pPr>
              <a:t>5/16/2011</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BE18E864-16FE-4C79-944B-67D3BA9D38A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5CB54D85-0388-4998-B844-C6C98718F510}" type="datetimeFigureOut">
              <a:rPr lang="en-US"/>
              <a:pPr>
                <a:defRPr/>
              </a:pPr>
              <a:t>5/16/2011</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74BE6EC0-B63F-4E69-B65E-B4F35C717FF2}"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1F462788-5AE9-497E-9C78-F3EF217C5637}" type="datetimeFigureOut">
              <a:rPr lang="en-US"/>
              <a:pPr>
                <a:defRPr/>
              </a:pPr>
              <a:t>5/16/2011</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D8097F4E-01F2-4E35-9065-1CE884352A26}"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D7AA085-5129-40B0-9AD5-3A16ABD1CAB5}" type="datetimeFigureOut">
              <a:rPr lang="en-US"/>
              <a:pPr>
                <a:defRPr/>
              </a:pPr>
              <a:t>5/16/2011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2B1C195-0C26-48A3-B406-F5A170509B9A}"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56C0C3A-95CE-40C2-88F4-7AF69EFE6446}" type="datetimeFigureOut">
              <a:rPr lang="en-US"/>
              <a:pPr>
                <a:defRPr/>
              </a:pPr>
              <a:t>5/16/2011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39F8748-D0B8-4AD9-8B5A-9A239DB0EF51}"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72157CC-D949-42E0-BCFD-747EB8E24DB1}" type="datetimeFigureOut">
              <a:rPr lang="en-US"/>
              <a:pPr>
                <a:defRPr/>
              </a:pPr>
              <a:t>5/16/2011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A718F9-E3A0-4E02-A11C-7F2B598BB97F}"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C71EF4A-CC62-4571-B1F0-458FFCFFA69C}" type="datetimeFigureOut">
              <a:rPr lang="en-US"/>
              <a:pPr>
                <a:defRPr/>
              </a:pPr>
              <a:t>5/16/2011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7E7255-D76C-4165-B67F-5D3E62BE5546}"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61DDB8-B2EA-43E4-8907-3A695158080B}" type="datetimeFigureOut">
              <a:rPr lang="en-US"/>
              <a:pPr>
                <a:defRPr/>
              </a:pPr>
              <a:t>5/16/2011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2A2DB30-762D-4F2A-87F5-E42DCE5F119C}"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8F74E12-92E8-47BF-9DF5-FF2DF3538C16}" type="datetimeFigureOut">
              <a:rPr lang="en-US"/>
              <a:pPr>
                <a:defRPr/>
              </a:pPr>
              <a:t>5/16/2011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2B1BC71-88F2-4D3D-9FD8-EB45D7F55BAB}"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86AD86B-5D95-4CE0-879B-133EF0F9182A}" type="datetimeFigureOut">
              <a:rPr lang="en-US"/>
              <a:pPr>
                <a:defRPr/>
              </a:pPr>
              <a:t>5/16/2011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3DCB00E-A6AD-4142-855A-F4A956370204}"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B8E5778-D364-4E6F-8E77-9F7480BFE237}" type="datetimeFigureOut">
              <a:rPr lang="en-US"/>
              <a:pPr>
                <a:defRPr/>
              </a:pPr>
              <a:t>5/16/2011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9A52110-F768-44AE-B7F4-7B2954F356EB}"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55622A2-8707-4238-8E43-C6BE82A85AF3}" type="datetimeFigureOut">
              <a:rPr lang="en-US"/>
              <a:pPr>
                <a:defRPr/>
              </a:pPr>
              <a:t>5/16/2011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94B272D-848C-4526-974F-7F9AB3C5E30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F4AAC6B1-C97D-4C36-A51E-6D7B0A35322C}" type="datetimeFigureOut">
              <a:rPr lang="en-US"/>
              <a:pPr>
                <a:defRPr/>
              </a:pPr>
              <a:t>5/16/2011</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83CBBBD2-627B-4C8A-8415-B88EBAC36C2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DA45A4-C117-46D9-A95B-C596505EA13B}" type="datetimeFigureOut">
              <a:rPr lang="en-US"/>
              <a:pPr>
                <a:defRPr/>
              </a:pPr>
              <a:t>5/16/2011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984A869-FE84-4165-BA81-D47B28B6D689}"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A9ACFC8-757F-4303-97F2-F495DE964F23}" type="datetimeFigureOut">
              <a:rPr lang="en-US"/>
              <a:pPr>
                <a:defRPr/>
              </a:pPr>
              <a:t>5/16/2011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46D7AED-15EB-4339-81EE-18FD7223AF03}"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68E8293-8517-44C0-A5D7-B4CAC0BA43FC}" type="datetimeFigureOut">
              <a:rPr lang="en-US"/>
              <a:pPr>
                <a:defRPr/>
              </a:pPr>
              <a:t>5/16/2011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BAA45EC-E6B2-4488-9668-2DF21CA575AD}"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CE3C7B8-396A-4760-B531-261A4AD2E957}" type="datetimeFigureOut">
              <a:rPr lang="en-US"/>
              <a:pPr>
                <a:defRPr/>
              </a:pPr>
              <a:t>5/16/2011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B2CC986-DC1A-414D-865A-B9CBD7CB771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4267AB55-A860-4E25-B744-C3BE9319284E}" type="datetimeFigureOut">
              <a:rPr lang="en-US"/>
              <a:pPr>
                <a:defRPr/>
              </a:pPr>
              <a:t>5/16/2011</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E4BC13D9-E12D-4B1C-8A4D-D820E3A5D84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E51D687E-8C65-4E0E-B974-2048FB62F4BE}" type="datetimeFigureOut">
              <a:rPr lang="en-US"/>
              <a:pPr>
                <a:defRPr/>
              </a:pPr>
              <a:t>5/16/2011</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E5CE3349-C612-47B0-B3A2-9F317050DE0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A0F93F84-CC52-41F7-B6A3-48BA9995383E}" type="datetimeFigureOut">
              <a:rPr lang="en-US"/>
              <a:pPr>
                <a:defRPr/>
              </a:pPr>
              <a:t>5/16/2011</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596CAC3E-12B9-4CE5-A86D-73807374DB8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C66AF434-3551-45BC-865A-7DB9EBA61B14}" type="datetimeFigureOut">
              <a:rPr lang="en-US"/>
              <a:pPr>
                <a:defRPr/>
              </a:pPr>
              <a:t>5/16/2011</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06B98C23-24BB-40FD-93C6-BF0850B4AD7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5DBB0BC7-946D-470F-8E6D-F428D4E9451F}" type="datetimeFigureOut">
              <a:rPr lang="en-US"/>
              <a:pPr>
                <a:defRPr/>
              </a:pPr>
              <a:t>5/16/2011</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C299FA0E-52CF-42EF-B653-3040889B64A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FCB6B961-447F-4F01-9C54-DA27982A7343}" type="datetimeFigureOut">
              <a:rPr lang="en-US"/>
              <a:pPr>
                <a:defRPr/>
              </a:pPr>
              <a:t>5/16/2011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CE1A66F2-3573-483A-9942-19B0E32B71F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smtClean="0">
                <a:solidFill>
                  <a:schemeClr val="accent1">
                    <a:shade val="75000"/>
                  </a:schemeClr>
                </a:solidFill>
                <a:latin typeface="+mn-lt"/>
              </a:defRPr>
            </a:lvl1pPr>
          </a:lstStyle>
          <a:p>
            <a:pPr>
              <a:defRPr/>
            </a:pPr>
            <a:fld id="{DFB238FF-4114-4D3B-8830-D99FA06651F6}" type="datetimeFigureOut">
              <a:rPr lang="en-US"/>
              <a:pPr>
                <a:defRPr/>
              </a:pPr>
              <a:t>5/16/2011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defRPr>
            </a:lvl1pPr>
          </a:lstStyle>
          <a:p>
            <a:pPr>
              <a:defRPr/>
            </a:pPr>
            <a:fld id="{26DC30F9-5FE5-4700-A674-E4A75EEBB016}"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47" r:id="rId4"/>
    <p:sldLayoutId id="2147483769" r:id="rId5"/>
    <p:sldLayoutId id="2147483746" r:id="rId6"/>
    <p:sldLayoutId id="2147483770" r:id="rId7"/>
    <p:sldLayoutId id="2147483771" r:id="rId8"/>
    <p:sldLayoutId id="2147483772" r:id="rId9"/>
    <p:sldLayoutId id="2147483745" r:id="rId10"/>
    <p:sldLayoutId id="2147483773" r:id="rId11"/>
  </p:sldLayoutIdLst>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Franklin Gothic Medium" pitchFamily="34" charset="0"/>
        </a:defRPr>
      </a:lvl2pPr>
      <a:lvl3pPr algn="l" rtl="0" fontAlgn="base">
        <a:spcBef>
          <a:spcPct val="0"/>
        </a:spcBef>
        <a:spcAft>
          <a:spcPct val="0"/>
        </a:spcAft>
        <a:defRPr sz="3600">
          <a:solidFill>
            <a:schemeClr val="tx2"/>
          </a:solidFill>
          <a:latin typeface="Franklin Gothic Medium" pitchFamily="34" charset="0"/>
        </a:defRPr>
      </a:lvl3pPr>
      <a:lvl4pPr algn="l" rtl="0" fontAlgn="base">
        <a:spcBef>
          <a:spcPct val="0"/>
        </a:spcBef>
        <a:spcAft>
          <a:spcPct val="0"/>
        </a:spcAft>
        <a:defRPr sz="3600">
          <a:solidFill>
            <a:schemeClr val="tx2"/>
          </a:solidFill>
          <a:latin typeface="Franklin Gothic Medium" pitchFamily="34" charset="0"/>
        </a:defRPr>
      </a:lvl4pPr>
      <a:lvl5pPr algn="l" rtl="0" fontAlgn="base">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16"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3317"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smtClean="0">
                <a:solidFill>
                  <a:schemeClr val="tx2"/>
                </a:solidFill>
                <a:latin typeface="+mn-lt"/>
              </a:defRPr>
            </a:lvl1pPr>
          </a:lstStyle>
          <a:p>
            <a:pPr>
              <a:defRPr/>
            </a:pPr>
            <a:fld id="{CBE03E30-C29D-4F0E-835B-E3E383DD1987}" type="datetimeFigureOut">
              <a:rPr lang="en-US"/>
              <a:pPr>
                <a:defRPr/>
              </a:pPr>
              <a:t>5/16/2011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smtClean="0">
                <a:solidFill>
                  <a:srgbClr val="FFFFFF"/>
                </a:solidFill>
                <a:latin typeface="+mj-lt"/>
                <a:ea typeface="+mj-ea"/>
                <a:cs typeface="+mj-cs"/>
              </a:defRPr>
            </a:lvl1pPr>
          </a:lstStyle>
          <a:p>
            <a:pPr>
              <a:defRPr/>
            </a:pPr>
            <a:fld id="{A7A7C3AA-D3D0-4375-9001-CE5DD14FCC0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74" r:id="rId1"/>
    <p:sldLayoutId id="2147483754" r:id="rId2"/>
    <p:sldLayoutId id="2147483775" r:id="rId3"/>
    <p:sldLayoutId id="2147483753" r:id="rId4"/>
    <p:sldLayoutId id="2147483752" r:id="rId5"/>
    <p:sldLayoutId id="2147483751" r:id="rId6"/>
    <p:sldLayoutId id="2147483750" r:id="rId7"/>
    <p:sldLayoutId id="2147483776" r:id="rId8"/>
    <p:sldLayoutId id="2147483777" r:id="rId9"/>
    <p:sldLayoutId id="2147483749" r:id="rId10"/>
    <p:sldLayoutId id="2147483748"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Franklin Gothic Book" pitchFamily="34" charset="0"/>
        </a:defRPr>
      </a:lvl2pPr>
      <a:lvl3pPr algn="l" rtl="0" fontAlgn="base">
        <a:spcBef>
          <a:spcPct val="0"/>
        </a:spcBef>
        <a:spcAft>
          <a:spcPct val="0"/>
        </a:spcAft>
        <a:defRPr sz="4000">
          <a:solidFill>
            <a:schemeClr val="tx2"/>
          </a:solidFill>
          <a:latin typeface="Franklin Gothic Book" pitchFamily="34" charset="0"/>
        </a:defRPr>
      </a:lvl3pPr>
      <a:lvl4pPr algn="l" rtl="0" fontAlgn="base">
        <a:spcBef>
          <a:spcPct val="0"/>
        </a:spcBef>
        <a:spcAft>
          <a:spcPct val="0"/>
        </a:spcAft>
        <a:defRPr sz="4000">
          <a:solidFill>
            <a:schemeClr val="tx2"/>
          </a:solidFill>
          <a:latin typeface="Franklin Gothic Book" pitchFamily="34" charset="0"/>
        </a:defRPr>
      </a:lvl4pPr>
      <a:lvl5pPr algn="l" rtl="0" fontAlgn="base">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fontAlgn="base">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fontAlgn="base">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fontAlgn="base">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fontAlgn="base">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fontAlgn="base">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D568EEF-DD05-4CAB-896E-570A58D646CF}" type="datetimeFigureOut">
              <a:rPr lang="en-US"/>
              <a:pPr>
                <a:defRPr/>
              </a:pPr>
              <a:t>5/16/2011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AE6C22E-2996-49ED-86BE-920D9ED78E9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65" r:id="rId1"/>
    <p:sldLayoutId id="2147483764" r:id="rId2"/>
    <p:sldLayoutId id="2147483763" r:id="rId3"/>
    <p:sldLayoutId id="2147483762" r:id="rId4"/>
    <p:sldLayoutId id="2147483761" r:id="rId5"/>
    <p:sldLayoutId id="2147483760" r:id="rId6"/>
    <p:sldLayoutId id="2147483759" r:id="rId7"/>
    <p:sldLayoutId id="2147483758" r:id="rId8"/>
    <p:sldLayoutId id="2147483757" r:id="rId9"/>
    <p:sldLayoutId id="2147483756" r:id="rId10"/>
    <p:sldLayoutId id="214748375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Rectangle 2"/>
          <p:cNvSpPr/>
          <p:nvPr/>
        </p:nvSpPr>
        <p:spPr>
          <a:xfrm>
            <a:off x="533400" y="1676400"/>
            <a:ext cx="8114737" cy="3262432"/>
          </a:xfrm>
          <a:prstGeom prst="rect">
            <a:avLst/>
          </a:prstGeom>
          <a:noFill/>
          <a:effectLst>
            <a:glow rad="228600">
              <a:schemeClr val="bg1">
                <a:alpha val="40000"/>
              </a:schemeClr>
            </a:glow>
          </a:effectLst>
          <a:scene3d>
            <a:camera prst="orthographicFront"/>
            <a:lightRig rig="flat" dir="tl">
              <a:rot lat="0" lon="0" rev="6600000"/>
            </a:lightRig>
          </a:scene3d>
          <a:sp3d>
            <a:bevelT prst="angle"/>
          </a:sp3d>
        </p:spPr>
        <p:txBody>
          <a:bodyPr>
            <a:spAutoFit/>
            <a:sp3d extrusionH="25400" contourW="8890">
              <a:bevelT w="38100" h="31750" prst="divot"/>
              <a:contourClr>
                <a:schemeClr val="accent2">
                  <a:shade val="75000"/>
                </a:schemeClr>
              </a:contourClr>
            </a:sp3d>
          </a:bodyPr>
          <a:lstStyle/>
          <a:p>
            <a:pPr algn="ctr" fontAlgn="auto">
              <a:spcBef>
                <a:spcPts val="0"/>
              </a:spcBef>
              <a:spcAft>
                <a:spcPts val="0"/>
              </a:spcAft>
              <a:defRPr/>
            </a:pPr>
            <a:r>
              <a:rPr lang="en-US" sz="9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63500">
                    <a:schemeClr val="accent1">
                      <a:satMod val="175000"/>
                      <a:alpha val="40000"/>
                    </a:schemeClr>
                  </a:glow>
                  <a:outerShdw blurRad="50800" dist="39000" dir="5460000" algn="tl">
                    <a:srgbClr val="000000">
                      <a:alpha val="38000"/>
                    </a:srgbClr>
                  </a:outerShdw>
                </a:effectLst>
                <a:latin typeface="+mn-lt"/>
              </a:rPr>
              <a:t>You imagine </a:t>
            </a:r>
          </a:p>
          <a:p>
            <a:pPr algn="ctr" fontAlgn="auto">
              <a:spcBef>
                <a:spcPts val="0"/>
              </a:spcBef>
              <a:spcAft>
                <a:spcPts val="0"/>
              </a:spcAft>
              <a:defRPr/>
            </a:pPr>
            <a:endParaRPr lang="en-U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63500">
                  <a:schemeClr val="accent1">
                    <a:satMod val="175000"/>
                    <a:alpha val="40000"/>
                  </a:schemeClr>
                </a:glow>
                <a:outerShdw blurRad="50800" dist="39000" dir="5460000" algn="tl">
                  <a:srgbClr val="000000">
                    <a:alpha val="38000"/>
                  </a:srgbClr>
                </a:outerShdw>
              </a:effectLst>
              <a:latin typeface="+mn-lt"/>
            </a:endParaRPr>
          </a:p>
          <a:p>
            <a:pPr algn="ctr" fontAlgn="auto">
              <a:spcBef>
                <a:spcPts val="0"/>
              </a:spcBef>
              <a:spcAft>
                <a:spcPts val="0"/>
              </a:spcAft>
              <a:defRPr/>
            </a:pPr>
            <a:r>
              <a:rPr lang="en-US" sz="6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63500">
                    <a:schemeClr val="accent1">
                      <a:satMod val="175000"/>
                      <a:alpha val="40000"/>
                    </a:schemeClr>
                  </a:glow>
                  <a:outerShdw blurRad="50800" dist="39000" dir="5460000" algn="tl">
                    <a:srgbClr val="000000">
                      <a:alpha val="38000"/>
                    </a:srgbClr>
                  </a:outerShdw>
                </a:effectLst>
                <a:latin typeface="+mn-lt"/>
              </a:rPr>
              <a:t>We can get you there</a:t>
            </a:r>
          </a:p>
        </p:txBody>
      </p:sp>
    </p:spTree>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ubtitle 2"/>
          <p:cNvSpPr>
            <a:spLocks noGrp="1"/>
          </p:cNvSpPr>
          <p:nvPr>
            <p:ph type="subTitle" idx="1"/>
          </p:nvPr>
        </p:nvSpPr>
        <p:spPr>
          <a:xfrm>
            <a:off x="6400800" y="6019800"/>
            <a:ext cx="2514600" cy="609600"/>
          </a:xfrm>
        </p:spPr>
        <p:txBody>
          <a:bodyPr/>
          <a:lstStyle/>
          <a:p>
            <a:r>
              <a:rPr lang="en-US" sz="3200" b="1" smtClean="0">
                <a:solidFill>
                  <a:schemeClr val="tx1"/>
                </a:solidFill>
                <a:latin typeface="Edwardian Script ITC" pitchFamily="66" charset="0"/>
              </a:rPr>
              <a:t>Ivanna Gutierrez</a:t>
            </a:r>
          </a:p>
        </p:txBody>
      </p:sp>
      <p:sp>
        <p:nvSpPr>
          <p:cNvPr id="5" name="Rectangle 4"/>
          <p:cNvSpPr/>
          <p:nvPr/>
        </p:nvSpPr>
        <p:spPr>
          <a:xfrm>
            <a:off x="228600" y="1447800"/>
            <a:ext cx="8686800" cy="144655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en-US" sz="4000" b="1" spc="50" dirty="0">
                <a:ln w="11430"/>
                <a:effectLst>
                  <a:outerShdw blurRad="76200" dist="50800" dir="5400000" algn="tl" rotWithShape="0">
                    <a:srgbClr val="000000">
                      <a:alpha val="65000"/>
                    </a:srgbClr>
                  </a:outerShdw>
                </a:effectLst>
                <a:latin typeface="Arial Black" pitchFamily="34" charset="0"/>
              </a:rPr>
              <a:t>International Academy of </a:t>
            </a:r>
            <a:r>
              <a:rPr lang="en-US" sz="4800" b="1" u="sng" spc="50" dirty="0">
                <a:ln w="11430"/>
                <a:effectLst>
                  <a:outerShdw blurRad="76200" dist="50800" dir="5400000" algn="tl" rotWithShape="0">
                    <a:srgbClr val="000000">
                      <a:alpha val="65000"/>
                    </a:srgbClr>
                  </a:outerShdw>
                </a:effectLst>
                <a:latin typeface="Arial Black" pitchFamily="34" charset="0"/>
              </a:rPr>
              <a:t>Design and Technology </a:t>
            </a:r>
            <a:endParaRPr lang="en-US" sz="5400" b="1" u="sng" spc="50" dirty="0">
              <a:ln w="11430"/>
              <a:effectLst>
                <a:outerShdw blurRad="76200" dist="50800" dir="5400000" algn="tl" rotWithShape="0">
                  <a:srgbClr val="000000">
                    <a:alpha val="65000"/>
                  </a:srgbClr>
                </a:outerShdw>
              </a:effectLst>
              <a:latin typeface="Arial Black" pitchFamily="34" charset="0"/>
            </a:endParaRPr>
          </a:p>
        </p:txBody>
      </p:sp>
      <p:pic>
        <p:nvPicPr>
          <p:cNvPr id="39939" name="Picture 2" descr="http://treobenny.com/blog/wp-content/uploads/2009/03/iadt.gif"/>
          <p:cNvPicPr>
            <a:picLocks noChangeAspect="1" noChangeArrowheads="1"/>
          </p:cNvPicPr>
          <p:nvPr/>
        </p:nvPicPr>
        <p:blipFill>
          <a:blip r:embed="rId2" cstate="print"/>
          <a:srcRect/>
          <a:stretch>
            <a:fillRect/>
          </a:stretch>
        </p:blipFill>
        <p:spPr bwMode="auto">
          <a:xfrm>
            <a:off x="2743200" y="3352800"/>
            <a:ext cx="3048000" cy="3117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8600" y="152400"/>
            <a:ext cx="8686800" cy="838200"/>
          </a:xfrm>
        </p:spPr>
        <p:txBody>
          <a:bodyPr>
            <a:normAutofit/>
          </a:bodyPr>
          <a:lstStyle/>
          <a:p>
            <a:pPr algn="ctr" fontAlgn="auto">
              <a:spcAft>
                <a:spcPts val="0"/>
              </a:spcAft>
              <a:defRPr/>
            </a:pPr>
            <a:r>
              <a:rPr lang="en-US" sz="4800" dirty="0" smtClean="0">
                <a:latin typeface="Castellar" pitchFamily="18" charset="0"/>
              </a:rPr>
              <a:t>History</a:t>
            </a:r>
            <a:endParaRPr lang="en-US" sz="4800" dirty="0">
              <a:latin typeface="Castellar" pitchFamily="18" charset="0"/>
            </a:endParaRPr>
          </a:p>
        </p:txBody>
      </p:sp>
      <p:sp>
        <p:nvSpPr>
          <p:cNvPr id="6" name="Text Placeholder 5"/>
          <p:cNvSpPr>
            <a:spLocks noGrp="1"/>
          </p:cNvSpPr>
          <p:nvPr>
            <p:ph idx="1"/>
          </p:nvPr>
        </p:nvSpPr>
        <p:spPr>
          <a:xfrm>
            <a:off x="152400" y="1981200"/>
            <a:ext cx="8686800" cy="3429000"/>
          </a:xfrm>
        </p:spPr>
        <p:txBody>
          <a:bodyPr>
            <a:noAutofit/>
          </a:bodyPr>
          <a:lstStyle/>
          <a:p>
            <a:pPr marL="57150" indent="-57150" fontAlgn="auto">
              <a:spcAft>
                <a:spcPts val="0"/>
              </a:spcAft>
              <a:buFont typeface="Franklin Gothic Book" pitchFamily="34" charset="0"/>
              <a:buChar char="¤"/>
              <a:defRPr/>
            </a:pPr>
            <a:r>
              <a:rPr lang="en-US" sz="2000" b="1" dirty="0" smtClean="0">
                <a:solidFill>
                  <a:srgbClr val="C00000"/>
                </a:solidFill>
                <a:latin typeface="Harrington" pitchFamily="82" charset="0"/>
              </a:rPr>
              <a:t>1977: The International Academy of Merchandising and Design, Ltd., was founded at the Merchandise Mart in Chicago as a private educational college by Clem Stein, Jr.</a:t>
            </a:r>
          </a:p>
          <a:p>
            <a:pPr marL="457200" indent="-457200" fontAlgn="auto">
              <a:spcAft>
                <a:spcPts val="0"/>
              </a:spcAft>
              <a:buNone/>
              <a:defRPr/>
            </a:pPr>
            <a:endParaRPr lang="en-US" sz="2000" b="1" dirty="0" smtClean="0">
              <a:solidFill>
                <a:srgbClr val="C00000"/>
              </a:solidFill>
              <a:latin typeface="Harrington" pitchFamily="82" charset="0"/>
            </a:endParaRPr>
          </a:p>
          <a:p>
            <a:pPr marL="0" indent="0">
              <a:buFont typeface="Franklin Gothic Book" pitchFamily="34" charset="0"/>
              <a:buChar char="¤"/>
            </a:pPr>
            <a:r>
              <a:rPr lang="en-US" sz="2000" b="1" dirty="0" smtClean="0">
                <a:solidFill>
                  <a:srgbClr val="C00000"/>
                </a:solidFill>
                <a:latin typeface="Harrington" pitchFamily="82" charset="0"/>
              </a:rPr>
              <a:t>1990: The Accrediting Commission of the Association of Independent Colleges and Schools awards the colleges accreditation as a senior college. </a:t>
            </a:r>
          </a:p>
          <a:p>
            <a:pPr marL="0" indent="0">
              <a:buNone/>
            </a:pPr>
            <a:endParaRPr lang="en-US" sz="2000" b="1" dirty="0" smtClean="0">
              <a:solidFill>
                <a:srgbClr val="C00000"/>
              </a:solidFill>
              <a:latin typeface="Harrington" pitchFamily="82" charset="0"/>
            </a:endParaRPr>
          </a:p>
          <a:p>
            <a:pPr marL="0" indent="0">
              <a:buFont typeface="Franklin Gothic Book" pitchFamily="34" charset="0"/>
              <a:buChar char="¤"/>
            </a:pPr>
            <a:r>
              <a:rPr lang="en-US" sz="2000" b="1" dirty="0" smtClean="0">
                <a:solidFill>
                  <a:srgbClr val="C00000"/>
                </a:solidFill>
                <a:latin typeface="Harrington" pitchFamily="82" charset="0"/>
              </a:rPr>
              <a:t>1999: The college changes its name to the International Academy of Design in keeping with its continuing emphasis on design programs. </a:t>
            </a:r>
          </a:p>
          <a:p>
            <a:pPr marL="0" indent="0">
              <a:buNone/>
            </a:pPr>
            <a:endParaRPr lang="en-US" sz="1700" b="1" dirty="0" smtClean="0">
              <a:solidFill>
                <a:srgbClr val="C00000"/>
              </a:solidFill>
              <a:latin typeface="Harrington" pitchFamily="82"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5791200" cy="838200"/>
          </a:xfrm>
        </p:spPr>
        <p:txBody>
          <a:bodyPr>
            <a:normAutofit/>
          </a:bodyPr>
          <a:lstStyle/>
          <a:p>
            <a:pPr algn="ctr"/>
            <a:r>
              <a:rPr lang="en-US" sz="4400" dirty="0" smtClean="0">
                <a:latin typeface="Castellar" pitchFamily="18" charset="0"/>
              </a:rPr>
              <a:t>History Cont.</a:t>
            </a:r>
            <a:endParaRPr lang="en-US" sz="4400" dirty="0">
              <a:latin typeface="Castellar" pitchFamily="18" charset="0"/>
            </a:endParaRPr>
          </a:p>
        </p:txBody>
      </p:sp>
      <p:sp>
        <p:nvSpPr>
          <p:cNvPr id="3" name="Content Placeholder 2"/>
          <p:cNvSpPr>
            <a:spLocks noGrp="1"/>
          </p:cNvSpPr>
          <p:nvPr>
            <p:ph idx="1"/>
          </p:nvPr>
        </p:nvSpPr>
        <p:spPr>
          <a:xfrm>
            <a:off x="304800" y="2133600"/>
            <a:ext cx="8686800" cy="3856037"/>
          </a:xfrm>
        </p:spPr>
        <p:txBody>
          <a:bodyPr/>
          <a:lstStyle/>
          <a:p>
            <a:pPr marL="0" indent="0">
              <a:buFont typeface="Franklin Gothic Book" pitchFamily="34" charset="0"/>
              <a:buChar char="¤"/>
            </a:pPr>
            <a:r>
              <a:rPr lang="en-US" sz="2000" b="1" dirty="0" smtClean="0">
                <a:solidFill>
                  <a:srgbClr val="C00000"/>
                </a:solidFill>
                <a:latin typeface="Harrington" pitchFamily="82" charset="0"/>
              </a:rPr>
              <a:t>2000: The words "&amp; Technology" are added to the name for each campus to reflect the addition of technology-related programs. </a:t>
            </a:r>
          </a:p>
          <a:p>
            <a:pPr marL="0" indent="0">
              <a:buNone/>
            </a:pPr>
            <a:endParaRPr lang="en-US" sz="2000" b="1" dirty="0" smtClean="0">
              <a:solidFill>
                <a:srgbClr val="C00000"/>
              </a:solidFill>
              <a:latin typeface="Harrington" pitchFamily="82" charset="0"/>
            </a:endParaRPr>
          </a:p>
          <a:p>
            <a:pPr marL="0" indent="0">
              <a:buFont typeface="Franklin Gothic Book" pitchFamily="34" charset="0"/>
              <a:buChar char="¤"/>
            </a:pPr>
            <a:r>
              <a:rPr lang="en-US" sz="2000" b="1" dirty="0" smtClean="0">
                <a:solidFill>
                  <a:srgbClr val="C00000"/>
                </a:solidFill>
                <a:latin typeface="Harrington" pitchFamily="82" charset="0"/>
              </a:rPr>
              <a:t>2007: Most IADT campuses enter into a consortium agreement with IADT Online, allowing students the option to take some of their courses online. </a:t>
            </a:r>
          </a:p>
          <a:p>
            <a:pPr marL="0" indent="0">
              <a:buNone/>
            </a:pPr>
            <a:endParaRPr lang="en-US" sz="2000" b="1" dirty="0" smtClean="0">
              <a:solidFill>
                <a:srgbClr val="C00000"/>
              </a:solidFill>
              <a:latin typeface="Harrington" pitchFamily="82" charset="0"/>
            </a:endParaRPr>
          </a:p>
          <a:p>
            <a:pPr marL="0" indent="0">
              <a:buFont typeface="Franklin Gothic Book" pitchFamily="34" charset="0"/>
              <a:buChar char="¤"/>
            </a:pPr>
            <a:r>
              <a:rPr lang="en-US" sz="2000" b="1" dirty="0" smtClean="0">
                <a:solidFill>
                  <a:srgbClr val="C00000"/>
                </a:solidFill>
                <a:latin typeface="Harrington" pitchFamily="82" charset="0"/>
              </a:rPr>
              <a:t>2009: IADT's online branch campus is granted approval from ACICS to operate as a separate entity, and the International Academy of Design &amp; Technology Online is established. </a:t>
            </a:r>
          </a:p>
          <a:p>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5867400" cy="1066800"/>
          </a:xfrm>
        </p:spPr>
        <p:txBody>
          <a:bodyPr>
            <a:noAutofit/>
          </a:bodyPr>
          <a:lstStyle/>
          <a:p>
            <a:pPr algn="ctr" fontAlgn="auto">
              <a:spcAft>
                <a:spcPts val="0"/>
              </a:spcAft>
              <a:defRPr/>
            </a:pPr>
            <a:r>
              <a:rPr lang="en-US" sz="3600" dirty="0" smtClean="0">
                <a:latin typeface="Castellar" pitchFamily="18" charset="0"/>
              </a:rPr>
              <a:t>Areas for Interior Design Degrees</a:t>
            </a:r>
            <a:endParaRPr lang="en-US" sz="3600" dirty="0">
              <a:latin typeface="Castellar" pitchFamily="18" charset="0"/>
            </a:endParaRPr>
          </a:p>
        </p:txBody>
      </p:sp>
      <p:sp>
        <p:nvSpPr>
          <p:cNvPr id="41986" name="Text Placeholder 3"/>
          <p:cNvSpPr>
            <a:spLocks noGrp="1"/>
          </p:cNvSpPr>
          <p:nvPr>
            <p:ph type="body" idx="2"/>
          </p:nvPr>
        </p:nvSpPr>
        <p:spPr>
          <a:xfrm>
            <a:off x="1066800" y="2057400"/>
            <a:ext cx="2209800" cy="3810000"/>
          </a:xfrm>
        </p:spPr>
        <p:txBody>
          <a:bodyPr/>
          <a:lstStyle/>
          <a:p>
            <a:pPr>
              <a:buSzPct val="120000"/>
              <a:buFont typeface="Matura MT Script Capitals" pitchFamily="66" charset="0"/>
              <a:buChar char="¤"/>
            </a:pPr>
            <a:r>
              <a:rPr lang="en-US" sz="1600" b="1" dirty="0" smtClean="0">
                <a:solidFill>
                  <a:srgbClr val="C00000"/>
                </a:solidFill>
                <a:latin typeface="Harrington" pitchFamily="82" charset="0"/>
              </a:rPr>
              <a:t>Chicago, IL</a:t>
            </a:r>
          </a:p>
          <a:p>
            <a:pPr>
              <a:buSzPct val="120000"/>
              <a:buFont typeface="Matura MT Script Capitals" pitchFamily="66" charset="0"/>
              <a:buChar char="¤"/>
            </a:pPr>
            <a:endParaRPr lang="en-US" sz="1600" b="1" dirty="0" smtClean="0">
              <a:solidFill>
                <a:srgbClr val="C00000"/>
              </a:solidFill>
              <a:latin typeface="Harrington" pitchFamily="82" charset="0"/>
            </a:endParaRPr>
          </a:p>
          <a:p>
            <a:pPr>
              <a:buSzPct val="120000"/>
              <a:buFont typeface="Matura MT Script Capitals" pitchFamily="66" charset="0"/>
              <a:buChar char="¤"/>
            </a:pPr>
            <a:r>
              <a:rPr lang="en-US" sz="1600" b="1" dirty="0" smtClean="0">
                <a:solidFill>
                  <a:srgbClr val="C00000"/>
                </a:solidFill>
                <a:latin typeface="Harrington" pitchFamily="82" charset="0"/>
              </a:rPr>
              <a:t>Detroit, MI </a:t>
            </a:r>
            <a:br>
              <a:rPr lang="en-US" sz="1600" b="1" dirty="0" smtClean="0">
                <a:solidFill>
                  <a:srgbClr val="C00000"/>
                </a:solidFill>
                <a:latin typeface="Harrington" pitchFamily="82" charset="0"/>
              </a:rPr>
            </a:br>
            <a:endParaRPr lang="en-US" sz="1600" b="1" dirty="0" smtClean="0">
              <a:solidFill>
                <a:srgbClr val="C00000"/>
              </a:solidFill>
              <a:latin typeface="Harrington" pitchFamily="82" charset="0"/>
            </a:endParaRPr>
          </a:p>
          <a:p>
            <a:pPr>
              <a:buSzPct val="120000"/>
              <a:buFont typeface="Matura MT Script Capitals" pitchFamily="66" charset="0"/>
              <a:buChar char="¤"/>
            </a:pPr>
            <a:r>
              <a:rPr lang="en-US" sz="1600" b="1" dirty="0" smtClean="0">
                <a:solidFill>
                  <a:srgbClr val="C00000"/>
                </a:solidFill>
                <a:latin typeface="Harrington" pitchFamily="82" charset="0"/>
              </a:rPr>
              <a:t>Nashville, TN </a:t>
            </a:r>
            <a:br>
              <a:rPr lang="en-US" sz="1600" b="1" dirty="0" smtClean="0">
                <a:solidFill>
                  <a:srgbClr val="C00000"/>
                </a:solidFill>
                <a:latin typeface="Harrington" pitchFamily="82" charset="0"/>
              </a:rPr>
            </a:br>
            <a:endParaRPr lang="en-US" sz="1600" b="1" dirty="0" smtClean="0">
              <a:solidFill>
                <a:srgbClr val="C00000"/>
              </a:solidFill>
              <a:latin typeface="Harrington" pitchFamily="82" charset="0"/>
            </a:endParaRPr>
          </a:p>
          <a:p>
            <a:pPr>
              <a:buSzPct val="120000"/>
              <a:buFont typeface="Matura MT Script Capitals" pitchFamily="66" charset="0"/>
              <a:buChar char="¤"/>
            </a:pPr>
            <a:r>
              <a:rPr lang="en-US" sz="1600" b="1" dirty="0" smtClean="0">
                <a:solidFill>
                  <a:srgbClr val="C00000"/>
                </a:solidFill>
                <a:latin typeface="Harrington" pitchFamily="82" charset="0"/>
              </a:rPr>
              <a:t>Orlando, FL</a:t>
            </a:r>
          </a:p>
          <a:p>
            <a:pPr>
              <a:buSzPct val="120000"/>
              <a:buFont typeface="Matura MT Script Capitals" pitchFamily="66" charset="0"/>
              <a:buChar char="¤"/>
            </a:pPr>
            <a:endParaRPr lang="en-US" sz="1600" b="1" dirty="0" smtClean="0">
              <a:solidFill>
                <a:srgbClr val="C00000"/>
              </a:solidFill>
              <a:latin typeface="Harrington" pitchFamily="82" charset="0"/>
            </a:endParaRPr>
          </a:p>
          <a:p>
            <a:pPr>
              <a:buSzPct val="120000"/>
              <a:buFont typeface="Matura MT Script Capitals" pitchFamily="66" charset="0"/>
              <a:buChar char="¤"/>
            </a:pPr>
            <a:r>
              <a:rPr lang="en-US" sz="1600" b="1" dirty="0" smtClean="0">
                <a:solidFill>
                  <a:srgbClr val="C00000"/>
                </a:solidFill>
                <a:latin typeface="Harrington" pitchFamily="82" charset="0"/>
              </a:rPr>
              <a:t>Sacramento, CA</a:t>
            </a:r>
          </a:p>
          <a:p>
            <a:pPr>
              <a:buSzPct val="120000"/>
              <a:buFont typeface="Matura MT Script Capitals" pitchFamily="66" charset="0"/>
              <a:buChar char="¤"/>
            </a:pPr>
            <a:endParaRPr lang="en-US" sz="1600" b="1" dirty="0" smtClean="0">
              <a:solidFill>
                <a:srgbClr val="C00000"/>
              </a:solidFill>
              <a:latin typeface="Harrington" pitchFamily="82" charset="0"/>
            </a:endParaRPr>
          </a:p>
          <a:p>
            <a:pPr>
              <a:buSzPct val="120000"/>
              <a:buFont typeface="Matura MT Script Capitals" pitchFamily="66" charset="0"/>
              <a:buChar char="¤"/>
            </a:pPr>
            <a:r>
              <a:rPr lang="en-US" sz="1600" b="1" dirty="0" smtClean="0">
                <a:solidFill>
                  <a:srgbClr val="C00000"/>
                </a:solidFill>
                <a:latin typeface="Harrington" pitchFamily="82" charset="0"/>
              </a:rPr>
              <a:t>Seattle, WA </a:t>
            </a:r>
            <a:br>
              <a:rPr lang="en-US" sz="1600" b="1" dirty="0" smtClean="0">
                <a:solidFill>
                  <a:srgbClr val="C00000"/>
                </a:solidFill>
                <a:latin typeface="Harrington" pitchFamily="82" charset="0"/>
              </a:rPr>
            </a:br>
            <a:endParaRPr lang="en-US" sz="1600" b="1" dirty="0" smtClean="0">
              <a:solidFill>
                <a:srgbClr val="C00000"/>
              </a:solidFill>
              <a:latin typeface="Harrington" pitchFamily="82" charset="0"/>
            </a:endParaRPr>
          </a:p>
          <a:p>
            <a:pPr>
              <a:buSzPct val="120000"/>
              <a:buFont typeface="Matura MT Script Capitals" pitchFamily="66" charset="0"/>
              <a:buChar char="¤"/>
            </a:pPr>
            <a:r>
              <a:rPr lang="en-US" sz="1600" b="1" dirty="0" smtClean="0">
                <a:solidFill>
                  <a:srgbClr val="C00000"/>
                </a:solidFill>
                <a:latin typeface="Harrington" pitchFamily="82" charset="0"/>
              </a:rPr>
              <a:t>Tampa, FL</a:t>
            </a:r>
          </a:p>
        </p:txBody>
      </p:sp>
      <p:pic>
        <p:nvPicPr>
          <p:cNvPr id="41987" name="Picture 2" descr="http://www.inetours.com/Las_Vegas/images/Schools/IADT_2687.jpg"/>
          <p:cNvPicPr>
            <a:picLocks noChangeAspect="1" noChangeArrowheads="1"/>
          </p:cNvPicPr>
          <p:nvPr/>
        </p:nvPicPr>
        <p:blipFill>
          <a:blip r:embed="rId2" cstate="print"/>
          <a:srcRect/>
          <a:stretch>
            <a:fillRect/>
          </a:stretch>
        </p:blipFill>
        <p:spPr bwMode="auto">
          <a:xfrm>
            <a:off x="4181475" y="1447800"/>
            <a:ext cx="3876675" cy="2438400"/>
          </a:xfrm>
          <a:prstGeom prst="rect">
            <a:avLst/>
          </a:prstGeom>
          <a:noFill/>
          <a:ln w="9525">
            <a:noFill/>
            <a:miter lim="800000"/>
            <a:headEnd/>
            <a:tailEnd/>
          </a:ln>
        </p:spPr>
      </p:pic>
      <p:pic>
        <p:nvPicPr>
          <p:cNvPr id="41988" name="Picture 4" descr="http://www.fashiondiner.com/themes/site_themes/fashiondiner/iadt_campus_locations_v2.gif"/>
          <p:cNvPicPr>
            <a:picLocks noChangeAspect="1" noChangeArrowheads="1"/>
          </p:cNvPicPr>
          <p:nvPr/>
        </p:nvPicPr>
        <p:blipFill>
          <a:blip r:embed="rId3" cstate="print"/>
          <a:srcRect/>
          <a:stretch>
            <a:fillRect/>
          </a:stretch>
        </p:blipFill>
        <p:spPr bwMode="auto">
          <a:xfrm>
            <a:off x="4114800" y="3962400"/>
            <a:ext cx="3957638" cy="258127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90800" y="228600"/>
            <a:ext cx="4038600" cy="685800"/>
          </a:xfrm>
        </p:spPr>
        <p:txBody>
          <a:bodyPr>
            <a:noAutofit/>
            <a:scene3d>
              <a:camera prst="orthographicFront"/>
              <a:lightRig rig="threePt" dir="t"/>
            </a:scene3d>
            <a:sp3d extrusionH="57150">
              <a:bevelT w="38100" h="38100" prst="angle"/>
            </a:sp3d>
          </a:bodyPr>
          <a:lstStyle/>
          <a:p>
            <a:pPr algn="ctr" fontAlgn="auto">
              <a:spcAft>
                <a:spcPts val="0"/>
              </a:spcAft>
              <a:defRPr/>
            </a:pPr>
            <a:r>
              <a:rPr lang="en-US" sz="4800" dirty="0" smtClean="0">
                <a:latin typeface="Castellar" pitchFamily="18" charset="0"/>
              </a:rPr>
              <a:t>Degrees</a:t>
            </a:r>
            <a:endParaRPr lang="en-US" sz="6000" dirty="0">
              <a:latin typeface="Castellar" pitchFamily="18" charset="0"/>
            </a:endParaRPr>
          </a:p>
        </p:txBody>
      </p:sp>
      <p:sp>
        <p:nvSpPr>
          <p:cNvPr id="43010" name="Content Placeholder 2"/>
          <p:cNvSpPr>
            <a:spLocks noGrp="1"/>
          </p:cNvSpPr>
          <p:nvPr>
            <p:ph sz="half" idx="1"/>
          </p:nvPr>
        </p:nvSpPr>
        <p:spPr/>
        <p:txBody>
          <a:bodyPr/>
          <a:lstStyle/>
          <a:p>
            <a:pPr>
              <a:buNone/>
            </a:pPr>
            <a:r>
              <a:rPr lang="en-US" sz="2400" dirty="0" smtClean="0">
                <a:solidFill>
                  <a:schemeClr val="tx1"/>
                </a:solidFill>
                <a:latin typeface="Rosewood Std Regular" pitchFamily="50" charset="0"/>
              </a:rPr>
              <a:t>Chicago, IL </a:t>
            </a:r>
            <a:r>
              <a:rPr lang="en-US" sz="1800" dirty="0" smtClean="0">
                <a:solidFill>
                  <a:srgbClr val="C00000"/>
                </a:solidFill>
              </a:rPr>
              <a:t/>
            </a:r>
            <a:br>
              <a:rPr lang="en-US" sz="1800" dirty="0" smtClean="0">
                <a:solidFill>
                  <a:srgbClr val="C00000"/>
                </a:solidFill>
              </a:rPr>
            </a:br>
            <a:r>
              <a:rPr lang="en-US" sz="1800" dirty="0" smtClean="0">
                <a:solidFill>
                  <a:srgbClr val="C00000"/>
                </a:solidFill>
                <a:latin typeface="Harrington" pitchFamily="82" charset="0"/>
              </a:rPr>
              <a:t>Chicago Bachelor of Fine Arts 	in Interior Design (BFA)</a:t>
            </a:r>
          </a:p>
          <a:p>
            <a:pPr>
              <a:buFont typeface="Wingdings 2" pitchFamily="18" charset="2"/>
              <a:buNone/>
            </a:pPr>
            <a:r>
              <a:rPr lang="en-US" sz="2400" dirty="0" smtClean="0">
                <a:solidFill>
                  <a:schemeClr val="tx1"/>
                </a:solidFill>
                <a:latin typeface="Rosewood Std Regular" pitchFamily="50" charset="0"/>
              </a:rPr>
              <a:t>Detroit, MI </a:t>
            </a:r>
            <a:r>
              <a:rPr lang="en-US" sz="1800" dirty="0" smtClean="0">
                <a:solidFill>
                  <a:srgbClr val="C00000"/>
                </a:solidFill>
              </a:rPr>
              <a:t/>
            </a:r>
            <a:br>
              <a:rPr lang="en-US" sz="1800" dirty="0" smtClean="0">
                <a:solidFill>
                  <a:srgbClr val="C00000"/>
                </a:solidFill>
              </a:rPr>
            </a:br>
            <a:r>
              <a:rPr lang="en-US" sz="1800" dirty="0" smtClean="0">
                <a:solidFill>
                  <a:srgbClr val="C00000"/>
                </a:solidFill>
                <a:latin typeface="Harrington" pitchFamily="82" charset="0"/>
              </a:rPr>
              <a:t>Detroit Bachelor of Fine Arts in Interior Design (BFA)</a:t>
            </a:r>
          </a:p>
          <a:p>
            <a:pPr>
              <a:buFont typeface="Wingdings 2" pitchFamily="18" charset="2"/>
              <a:buNone/>
            </a:pPr>
            <a:r>
              <a:rPr lang="en-US" sz="2400" dirty="0" smtClean="0">
                <a:solidFill>
                  <a:schemeClr val="tx1"/>
                </a:solidFill>
                <a:latin typeface="Rosewood Std Regular" pitchFamily="50" charset="0"/>
              </a:rPr>
              <a:t>Nashville, TN </a:t>
            </a:r>
            <a:r>
              <a:rPr lang="en-US" sz="1800" dirty="0" smtClean="0">
                <a:solidFill>
                  <a:srgbClr val="C00000"/>
                </a:solidFill>
              </a:rPr>
              <a:t/>
            </a:r>
            <a:br>
              <a:rPr lang="en-US" sz="1800" dirty="0" smtClean="0">
                <a:solidFill>
                  <a:srgbClr val="C00000"/>
                </a:solidFill>
              </a:rPr>
            </a:br>
            <a:r>
              <a:rPr lang="en-US" sz="1800" dirty="0" smtClean="0">
                <a:solidFill>
                  <a:srgbClr val="C00000"/>
                </a:solidFill>
                <a:latin typeface="Harrington" pitchFamily="82" charset="0"/>
              </a:rPr>
              <a:t>Nashville Associate of Applied Science in Interior Design (AAS)</a:t>
            </a:r>
          </a:p>
          <a:p>
            <a:pPr>
              <a:spcBef>
                <a:spcPct val="0"/>
              </a:spcBef>
              <a:buFont typeface="Wingdings 2" pitchFamily="18" charset="2"/>
              <a:buNone/>
            </a:pPr>
            <a:endParaRPr lang="en-US" sz="800" dirty="0" smtClean="0">
              <a:solidFill>
                <a:srgbClr val="C00000"/>
              </a:solidFill>
              <a:latin typeface="Harrington" pitchFamily="82" charset="0"/>
            </a:endParaRPr>
          </a:p>
          <a:p>
            <a:pPr>
              <a:spcBef>
                <a:spcPct val="0"/>
              </a:spcBef>
              <a:buFont typeface="Wingdings 2" pitchFamily="18" charset="2"/>
              <a:buNone/>
            </a:pPr>
            <a:r>
              <a:rPr lang="en-US" sz="1800" dirty="0" smtClean="0">
                <a:solidFill>
                  <a:srgbClr val="C00000"/>
                </a:solidFill>
                <a:latin typeface="Harrington" pitchFamily="82" charset="0"/>
              </a:rPr>
              <a:t>	Bachelor of Applied Science in Interior Design (BAS)</a:t>
            </a:r>
          </a:p>
          <a:p>
            <a:pPr>
              <a:buFont typeface="Wingdings 2" pitchFamily="18" charset="2"/>
              <a:buNone/>
            </a:pPr>
            <a:r>
              <a:rPr lang="en-US" sz="2400" dirty="0" smtClean="0">
                <a:solidFill>
                  <a:schemeClr val="tx1"/>
                </a:solidFill>
                <a:latin typeface="Rosewood Std Regular" pitchFamily="50" charset="0"/>
              </a:rPr>
              <a:t>Orlando, FL </a:t>
            </a:r>
            <a:r>
              <a:rPr lang="en-US" sz="1800" dirty="0" smtClean="0">
                <a:solidFill>
                  <a:srgbClr val="C00000"/>
                </a:solidFill>
              </a:rPr>
              <a:t/>
            </a:r>
            <a:br>
              <a:rPr lang="en-US" sz="1800" dirty="0" smtClean="0">
                <a:solidFill>
                  <a:srgbClr val="C00000"/>
                </a:solidFill>
              </a:rPr>
            </a:br>
            <a:r>
              <a:rPr lang="en-US" sz="1800" dirty="0" smtClean="0">
                <a:solidFill>
                  <a:srgbClr val="C00000"/>
                </a:solidFill>
                <a:latin typeface="Harrington" pitchFamily="82" charset="0"/>
              </a:rPr>
              <a:t>Orlando Bachelor of Fine Arts in Interior Design (BFA)</a:t>
            </a:r>
          </a:p>
        </p:txBody>
      </p:sp>
      <p:sp>
        <p:nvSpPr>
          <p:cNvPr id="5" name="Content Placeholder 4"/>
          <p:cNvSpPr>
            <a:spLocks noGrp="1"/>
          </p:cNvSpPr>
          <p:nvPr>
            <p:ph sz="half" idx="2"/>
          </p:nvPr>
        </p:nvSpPr>
        <p:spPr/>
        <p:txBody>
          <a:bodyPr>
            <a:normAutofit fontScale="92500" lnSpcReduction="10000"/>
          </a:bodyPr>
          <a:lstStyle/>
          <a:p>
            <a:pPr fontAlgn="auto">
              <a:spcAft>
                <a:spcPts val="0"/>
              </a:spcAft>
              <a:buFont typeface="Wingdings 2"/>
              <a:buNone/>
              <a:defRPr/>
            </a:pPr>
            <a:r>
              <a:rPr lang="en-US" sz="2400" dirty="0" smtClean="0">
                <a:solidFill>
                  <a:schemeClr val="tx1"/>
                </a:solidFill>
                <a:latin typeface="Rosewood Std Regular" pitchFamily="82" charset="0"/>
              </a:rPr>
              <a:t>Sacramento, CA </a:t>
            </a:r>
            <a:r>
              <a:rPr lang="en-US" sz="1800" dirty="0" smtClean="0">
                <a:solidFill>
                  <a:srgbClr val="C00000"/>
                </a:solidFill>
              </a:rPr>
              <a:t/>
            </a:r>
            <a:br>
              <a:rPr lang="en-US" sz="1800" dirty="0" smtClean="0">
                <a:solidFill>
                  <a:srgbClr val="C00000"/>
                </a:solidFill>
              </a:rPr>
            </a:br>
            <a:r>
              <a:rPr lang="en-US" sz="1800" dirty="0" smtClean="0">
                <a:solidFill>
                  <a:srgbClr val="C00000"/>
                </a:solidFill>
                <a:latin typeface="Harrington" pitchFamily="82" charset="0"/>
              </a:rPr>
              <a:t>Sacramento Associate of Applied Science in Interior Design (AAS)</a:t>
            </a:r>
          </a:p>
          <a:p>
            <a:pPr fontAlgn="auto">
              <a:spcAft>
                <a:spcPts val="0"/>
              </a:spcAft>
              <a:buFont typeface="Wingdings 2"/>
              <a:buNone/>
              <a:defRPr/>
            </a:pPr>
            <a:endParaRPr lang="en-US" sz="900" dirty="0" smtClean="0">
              <a:solidFill>
                <a:srgbClr val="C00000"/>
              </a:solidFill>
              <a:latin typeface="Harrington" pitchFamily="82" charset="0"/>
            </a:endParaRPr>
          </a:p>
          <a:p>
            <a:pPr fontAlgn="auto">
              <a:spcAft>
                <a:spcPts val="0"/>
              </a:spcAft>
              <a:buFont typeface="Wingdings 2"/>
              <a:buNone/>
              <a:defRPr/>
            </a:pPr>
            <a:r>
              <a:rPr lang="en-US" sz="1800" dirty="0" smtClean="0">
                <a:solidFill>
                  <a:srgbClr val="C00000"/>
                </a:solidFill>
                <a:latin typeface="Harrington" pitchFamily="82" charset="0"/>
              </a:rPr>
              <a:t>	Bachelor of Fine Arts in Interior Design (BFA)</a:t>
            </a:r>
          </a:p>
          <a:p>
            <a:pPr fontAlgn="auto">
              <a:spcAft>
                <a:spcPts val="0"/>
              </a:spcAft>
              <a:buFont typeface="Wingdings 2"/>
              <a:buNone/>
              <a:defRPr/>
            </a:pPr>
            <a:r>
              <a:rPr lang="en-US" sz="2400" dirty="0" smtClean="0">
                <a:solidFill>
                  <a:schemeClr val="tx1"/>
                </a:solidFill>
                <a:latin typeface="Rosewood Std Regular" pitchFamily="82" charset="0"/>
              </a:rPr>
              <a:t>Seattle, WA </a:t>
            </a:r>
            <a:r>
              <a:rPr lang="en-US" sz="1800" dirty="0" smtClean="0">
                <a:solidFill>
                  <a:srgbClr val="C00000"/>
                </a:solidFill>
              </a:rPr>
              <a:t/>
            </a:r>
            <a:br>
              <a:rPr lang="en-US" sz="1800" dirty="0" smtClean="0">
                <a:solidFill>
                  <a:srgbClr val="C00000"/>
                </a:solidFill>
              </a:rPr>
            </a:br>
            <a:r>
              <a:rPr lang="en-US" sz="1800" dirty="0" smtClean="0">
                <a:solidFill>
                  <a:srgbClr val="C00000"/>
                </a:solidFill>
                <a:latin typeface="Harrington" pitchFamily="82" charset="0"/>
              </a:rPr>
              <a:t>Seattle Associate of Applied Science in Interior Design (AAS)</a:t>
            </a:r>
          </a:p>
          <a:p>
            <a:pPr fontAlgn="auto">
              <a:spcAft>
                <a:spcPts val="0"/>
              </a:spcAft>
              <a:buFont typeface="Wingdings 2"/>
              <a:buNone/>
              <a:defRPr/>
            </a:pPr>
            <a:endParaRPr lang="en-US" sz="900" dirty="0" smtClean="0">
              <a:solidFill>
                <a:srgbClr val="C00000"/>
              </a:solidFill>
              <a:latin typeface="Harrington" pitchFamily="82" charset="0"/>
            </a:endParaRPr>
          </a:p>
          <a:p>
            <a:pPr fontAlgn="auto">
              <a:spcAft>
                <a:spcPts val="0"/>
              </a:spcAft>
              <a:buFont typeface="Wingdings 2"/>
              <a:buNone/>
              <a:defRPr/>
            </a:pPr>
            <a:r>
              <a:rPr lang="en-US" sz="1800" dirty="0" smtClean="0">
                <a:solidFill>
                  <a:srgbClr val="C00000"/>
                </a:solidFill>
                <a:latin typeface="Harrington" pitchFamily="82" charset="0"/>
              </a:rPr>
              <a:t>	Bachelor of Fine Arts in Interior Design (BFA)</a:t>
            </a:r>
          </a:p>
          <a:p>
            <a:pPr fontAlgn="auto">
              <a:spcAft>
                <a:spcPts val="0"/>
              </a:spcAft>
              <a:buFont typeface="Wingdings 2"/>
              <a:buNone/>
              <a:defRPr/>
            </a:pPr>
            <a:r>
              <a:rPr lang="en-US" sz="2200" dirty="0" smtClean="0">
                <a:solidFill>
                  <a:schemeClr val="tx1"/>
                </a:solidFill>
                <a:latin typeface="Rosewood Std Regular" pitchFamily="82" charset="0"/>
              </a:rPr>
              <a:t>Tampa, FL </a:t>
            </a:r>
            <a:r>
              <a:rPr lang="en-US" sz="1800" dirty="0" smtClean="0">
                <a:solidFill>
                  <a:srgbClr val="C00000"/>
                </a:solidFill>
              </a:rPr>
              <a:t/>
            </a:r>
            <a:br>
              <a:rPr lang="en-US" sz="1800" dirty="0" smtClean="0">
                <a:solidFill>
                  <a:srgbClr val="C00000"/>
                </a:solidFill>
              </a:rPr>
            </a:br>
            <a:r>
              <a:rPr lang="en-US" sz="1800" dirty="0" smtClean="0">
                <a:solidFill>
                  <a:srgbClr val="C00000"/>
                </a:solidFill>
                <a:latin typeface="Harrington" pitchFamily="82" charset="0"/>
              </a:rPr>
              <a:t>Tampa Associate of Science in Interior Design (AS)</a:t>
            </a:r>
          </a:p>
          <a:p>
            <a:pPr fontAlgn="auto">
              <a:spcAft>
                <a:spcPts val="0"/>
              </a:spcAft>
              <a:buFont typeface="Wingdings 2"/>
              <a:buNone/>
              <a:defRPr/>
            </a:pPr>
            <a:endParaRPr lang="en-US" sz="500" dirty="0" smtClean="0">
              <a:solidFill>
                <a:srgbClr val="C00000"/>
              </a:solidFill>
              <a:latin typeface="Harrington" pitchFamily="82" charset="0"/>
            </a:endParaRPr>
          </a:p>
          <a:p>
            <a:pPr fontAlgn="auto">
              <a:spcAft>
                <a:spcPts val="0"/>
              </a:spcAft>
              <a:buFont typeface="Wingdings 2"/>
              <a:buNone/>
              <a:defRPr/>
            </a:pPr>
            <a:r>
              <a:rPr lang="en-US" sz="1800" dirty="0" smtClean="0">
                <a:solidFill>
                  <a:srgbClr val="C00000"/>
                </a:solidFill>
                <a:latin typeface="Harrington" pitchFamily="82" charset="0"/>
              </a:rPr>
              <a:t>	Bachelor of Fine Arts in Interior Design (BFA) </a:t>
            </a:r>
          </a:p>
          <a:p>
            <a:pPr fontAlgn="auto">
              <a:spcAft>
                <a:spcPts val="0"/>
              </a:spcAft>
              <a:buFont typeface="Wingdings 2"/>
              <a:buChar char=""/>
              <a:defRPr/>
            </a:pPr>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smtClean="0">
                <a:latin typeface="Castellar" pitchFamily="18" charset="0"/>
              </a:rPr>
              <a:t>Interior design </a:t>
            </a:r>
            <a:endParaRPr lang="en-US" sz="4400" dirty="0">
              <a:latin typeface="Castellar" pitchFamily="18" charset="0"/>
            </a:endParaRPr>
          </a:p>
        </p:txBody>
      </p:sp>
      <p:sp>
        <p:nvSpPr>
          <p:cNvPr id="3" name="Content Placeholder 2"/>
          <p:cNvSpPr>
            <a:spLocks noGrp="1"/>
          </p:cNvSpPr>
          <p:nvPr>
            <p:ph idx="1"/>
          </p:nvPr>
        </p:nvSpPr>
        <p:spPr/>
        <p:txBody>
          <a:bodyPr/>
          <a:lstStyle/>
          <a:p>
            <a:pPr>
              <a:buFont typeface="Arial Black" pitchFamily="34" charset="0"/>
              <a:buChar char="¤"/>
            </a:pPr>
            <a:r>
              <a:rPr lang="en-US" sz="2200" dirty="0" smtClean="0">
                <a:solidFill>
                  <a:srgbClr val="C00000"/>
                </a:solidFill>
                <a:latin typeface="Harrington" pitchFamily="82" charset="0"/>
              </a:rPr>
              <a:t>You can learn how to apply the fundamentals of art and design as well as understand various theories of design, including sustainable design.</a:t>
            </a:r>
          </a:p>
          <a:p>
            <a:pPr>
              <a:buFont typeface="Arial Black" pitchFamily="34" charset="0"/>
              <a:buChar char="¤"/>
            </a:pPr>
            <a:endParaRPr lang="en-US" sz="2200" dirty="0" smtClean="0">
              <a:solidFill>
                <a:srgbClr val="C00000"/>
              </a:solidFill>
              <a:latin typeface="Harrington" pitchFamily="82" charset="0"/>
            </a:endParaRPr>
          </a:p>
          <a:p>
            <a:pPr>
              <a:buFont typeface="Arial Black" pitchFamily="34" charset="0"/>
              <a:buChar char="¤"/>
            </a:pPr>
            <a:r>
              <a:rPr lang="en-US" sz="2200" dirty="0" smtClean="0">
                <a:solidFill>
                  <a:srgbClr val="C00000"/>
                </a:solidFill>
                <a:latin typeface="Harrington" pitchFamily="82" charset="0"/>
              </a:rPr>
              <a:t>You will also have the opportunity to explore creativity through the selection of colors, materials and finishes, textiles, lighting solutions, furnishings and other interior elements.</a:t>
            </a:r>
          </a:p>
          <a:p>
            <a:pPr>
              <a:buFont typeface="Arial Black" pitchFamily="34" charset="0"/>
              <a:buChar char="¤"/>
            </a:pPr>
            <a:endParaRPr lang="en-US" sz="2200" dirty="0" smtClean="0">
              <a:solidFill>
                <a:srgbClr val="C00000"/>
              </a:solidFill>
              <a:latin typeface="Harrington" pitchFamily="82" charset="0"/>
            </a:endParaRPr>
          </a:p>
          <a:p>
            <a:pPr>
              <a:buFont typeface="Arial Black" pitchFamily="34" charset="0"/>
              <a:buChar char="¤"/>
            </a:pPr>
            <a:r>
              <a:rPr lang="en-US" sz="2200" dirty="0" smtClean="0">
                <a:solidFill>
                  <a:srgbClr val="C00000"/>
                </a:solidFill>
                <a:latin typeface="Harrington" pitchFamily="82" charset="0"/>
              </a:rPr>
              <a:t>Learn from experienced professionals who draw on real-life knowledge and projects to teach the essentials of this diverse field.</a:t>
            </a:r>
            <a:endParaRPr lang="en-US" sz="2200" dirty="0">
              <a:solidFill>
                <a:srgbClr val="C00000"/>
              </a:solidFill>
              <a:latin typeface="Harrington" pitchFamily="82"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315200" cy="1066800"/>
          </a:xfrm>
        </p:spPr>
        <p:txBody>
          <a:bodyPr>
            <a:noAutofit/>
          </a:bodyPr>
          <a:lstStyle/>
          <a:p>
            <a:pPr algn="ctr"/>
            <a:r>
              <a:rPr lang="en-US" b="1" dirty="0" smtClean="0">
                <a:latin typeface="Castellar" pitchFamily="18" charset="0"/>
              </a:rPr>
              <a:t>Bachelor of Fine Arts in Interior Design (BFA)</a:t>
            </a:r>
            <a:r>
              <a:rPr lang="en-US" b="1" dirty="0" smtClean="0"/>
              <a:t/>
            </a:r>
            <a:br>
              <a:rPr lang="en-US" b="1" dirty="0" smtClean="0"/>
            </a:br>
            <a:endParaRPr lang="en-US" dirty="0"/>
          </a:p>
        </p:txBody>
      </p:sp>
      <p:sp>
        <p:nvSpPr>
          <p:cNvPr id="3" name="Content Placeholder 2"/>
          <p:cNvSpPr>
            <a:spLocks noGrp="1"/>
          </p:cNvSpPr>
          <p:nvPr>
            <p:ph idx="1"/>
          </p:nvPr>
        </p:nvSpPr>
        <p:spPr>
          <a:xfrm>
            <a:off x="228600" y="1981201"/>
            <a:ext cx="8686800" cy="3505200"/>
          </a:xfrm>
        </p:spPr>
        <p:txBody>
          <a:bodyPr/>
          <a:lstStyle/>
          <a:p>
            <a:pPr>
              <a:buFont typeface="Arial Black" pitchFamily="34" charset="0"/>
              <a:buChar char="¤"/>
            </a:pPr>
            <a:r>
              <a:rPr lang="en-US" sz="2400" dirty="0" smtClean="0">
                <a:solidFill>
                  <a:srgbClr val="C00000"/>
                </a:solidFill>
                <a:latin typeface="Harrington" pitchFamily="82" charset="0"/>
              </a:rPr>
              <a:t>Courses available in IADT's Interior Design degree program include:</a:t>
            </a:r>
          </a:p>
          <a:p>
            <a:pPr>
              <a:buFont typeface="Arial Black" pitchFamily="34" charset="0"/>
              <a:buChar char="¤"/>
            </a:pPr>
            <a:endParaRPr lang="en-US" sz="1000" dirty="0" smtClean="0">
              <a:solidFill>
                <a:srgbClr val="C00000"/>
              </a:solidFill>
              <a:latin typeface="Harrington" pitchFamily="82" charset="0"/>
            </a:endParaRPr>
          </a:p>
          <a:p>
            <a:pPr lvl="3">
              <a:buSzPct val="80000"/>
              <a:buFont typeface="Arial Black" pitchFamily="34" charset="0"/>
              <a:buChar char="¤"/>
            </a:pPr>
            <a:r>
              <a:rPr lang="en-US" sz="2200" dirty="0" smtClean="0">
                <a:solidFill>
                  <a:srgbClr val="C00000"/>
                </a:solidFill>
                <a:latin typeface="Harrington" pitchFamily="82" charset="0"/>
              </a:rPr>
              <a:t>Sustainable Design </a:t>
            </a:r>
          </a:p>
          <a:p>
            <a:pPr lvl="3">
              <a:buSzPct val="80000"/>
              <a:buFont typeface="Arial Black" pitchFamily="34" charset="0"/>
              <a:buChar char="¤"/>
            </a:pPr>
            <a:r>
              <a:rPr lang="en-US" sz="2200" dirty="0" smtClean="0">
                <a:solidFill>
                  <a:srgbClr val="C00000"/>
                </a:solidFill>
                <a:latin typeface="Harrington" pitchFamily="82" charset="0"/>
              </a:rPr>
              <a:t>Spatial Environments </a:t>
            </a:r>
          </a:p>
          <a:p>
            <a:pPr lvl="3">
              <a:buSzPct val="80000"/>
              <a:buFont typeface="Arial Black" pitchFamily="34" charset="0"/>
              <a:buChar char="¤"/>
            </a:pPr>
            <a:r>
              <a:rPr lang="en-US" sz="2200" dirty="0" smtClean="0">
                <a:solidFill>
                  <a:srgbClr val="C00000"/>
                </a:solidFill>
                <a:latin typeface="Harrington" pitchFamily="82" charset="0"/>
              </a:rPr>
              <a:t>Digital media for Interior Design </a:t>
            </a:r>
          </a:p>
          <a:p>
            <a:pPr lvl="3">
              <a:buSzPct val="80000"/>
              <a:buFont typeface="Arial Black" pitchFamily="34" charset="0"/>
              <a:buChar char="¤"/>
            </a:pPr>
            <a:r>
              <a:rPr lang="en-US" sz="2200" dirty="0" smtClean="0">
                <a:solidFill>
                  <a:srgbClr val="C00000"/>
                </a:solidFill>
                <a:latin typeface="Harrington" pitchFamily="82" charset="0"/>
              </a:rPr>
              <a:t>Resources and Materials </a:t>
            </a:r>
          </a:p>
          <a:p>
            <a:pPr lvl="3">
              <a:buSzPct val="80000"/>
              <a:buFont typeface="Arial Black" pitchFamily="34" charset="0"/>
              <a:buChar char="¤"/>
            </a:pPr>
            <a:r>
              <a:rPr lang="en-US" sz="2200" dirty="0" smtClean="0">
                <a:solidFill>
                  <a:srgbClr val="C00000"/>
                </a:solidFill>
                <a:latin typeface="Harrington" pitchFamily="82" charset="0"/>
              </a:rPr>
              <a:t>Computer-Aided Design (CAD)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mtClean="0"/>
              <a:t>Student Housing</a:t>
            </a:r>
            <a:endParaRPr lang="en-US"/>
          </a:p>
        </p:txBody>
      </p:sp>
      <p:sp>
        <p:nvSpPr>
          <p:cNvPr id="3" name="Content Placeholder 2"/>
          <p:cNvSpPr>
            <a:spLocks noGrp="1"/>
          </p:cNvSpPr>
          <p:nvPr>
            <p:ph idx="1"/>
          </p:nvPr>
        </p:nvSpPr>
        <p:spPr>
          <a:xfrm>
            <a:off x="304800" y="1554163"/>
            <a:ext cx="8686800" cy="3932237"/>
          </a:xfrm>
        </p:spPr>
        <p:txBody>
          <a:bodyPr/>
          <a:lstStyle/>
          <a:p>
            <a:pPr>
              <a:buFont typeface="Arial Black" pitchFamily="34" charset="0"/>
              <a:buChar char="¤"/>
            </a:pPr>
            <a:r>
              <a:rPr lang="en-US" sz="2200" dirty="0" smtClean="0">
                <a:solidFill>
                  <a:srgbClr val="C00000"/>
                </a:solidFill>
                <a:latin typeface="Harrington" pitchFamily="82" charset="0"/>
              </a:rPr>
              <a:t>IADT does not provide on-campus housing for students.</a:t>
            </a:r>
          </a:p>
          <a:p>
            <a:pPr>
              <a:buFont typeface="Arial Black" pitchFamily="34" charset="0"/>
              <a:buChar char="¤"/>
            </a:pPr>
            <a:endParaRPr lang="en-US" sz="2200" dirty="0" smtClean="0">
              <a:solidFill>
                <a:srgbClr val="C00000"/>
              </a:solidFill>
              <a:latin typeface="Harrington" pitchFamily="82" charset="0"/>
            </a:endParaRPr>
          </a:p>
          <a:p>
            <a:pPr>
              <a:buFont typeface="Arial Black" pitchFamily="34" charset="0"/>
              <a:buChar char="¤"/>
            </a:pPr>
            <a:r>
              <a:rPr lang="en-US" sz="2200" dirty="0" smtClean="0">
                <a:solidFill>
                  <a:srgbClr val="C00000"/>
                </a:solidFill>
                <a:latin typeface="Harrington" pitchFamily="82" charset="0"/>
              </a:rPr>
              <a:t>They will be happy to help you find suitable living accommodations close to the campus you plan to attend.</a:t>
            </a:r>
          </a:p>
          <a:p>
            <a:pPr>
              <a:buFont typeface="Arial Black" pitchFamily="34" charset="0"/>
              <a:buChar char="¤"/>
            </a:pPr>
            <a:endParaRPr lang="en-US" sz="2200" dirty="0" smtClean="0">
              <a:solidFill>
                <a:srgbClr val="C00000"/>
              </a:solidFill>
              <a:latin typeface="Harrington" pitchFamily="82" charset="0"/>
            </a:endParaRPr>
          </a:p>
          <a:p>
            <a:pPr>
              <a:buFont typeface="Arial Black" pitchFamily="34" charset="0"/>
              <a:buChar char="¤"/>
            </a:pPr>
            <a:r>
              <a:rPr lang="en-US" sz="2200" dirty="0" smtClean="0">
                <a:solidFill>
                  <a:srgbClr val="C00000"/>
                </a:solidFill>
                <a:latin typeface="Harrington" pitchFamily="82" charset="0"/>
              </a:rPr>
              <a:t>Some IADT campuses contract with outside agencies such as Collegiate Housing Services and RnR Real Estate Marketing to provide quality, affordable student housing that is both convenient to classes and accessible to the social and recreational amenities offered in nearby communities.</a:t>
            </a:r>
            <a:endParaRPr lang="en-US" sz="2200" dirty="0">
              <a:solidFill>
                <a:srgbClr val="C00000"/>
              </a:solidFill>
              <a:latin typeface="Harrington" pitchFamily="82"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136</TotalTime>
  <Words>381</Words>
  <Application>Microsoft Office PowerPoint</Application>
  <PresentationFormat>On-screen Show (4:3)</PresentationFormat>
  <Paragraphs>65</Paragraphs>
  <Slides>9</Slides>
  <Notes>1</Notes>
  <HiddenSlides>0</HiddenSlides>
  <MMClips>0</MMClips>
  <ScaleCrop>false</ScaleCrop>
  <HeadingPairs>
    <vt:vector size="4" baseType="variant">
      <vt:variant>
        <vt:lpstr>Theme</vt:lpstr>
      </vt:variant>
      <vt:variant>
        <vt:i4>3</vt:i4>
      </vt:variant>
      <vt:variant>
        <vt:lpstr>Slide Titles</vt:lpstr>
      </vt:variant>
      <vt:variant>
        <vt:i4>9</vt:i4>
      </vt:variant>
    </vt:vector>
  </HeadingPairs>
  <TitlesOfParts>
    <vt:vector size="12" baseType="lpstr">
      <vt:lpstr>Trek</vt:lpstr>
      <vt:lpstr>Equity</vt:lpstr>
      <vt:lpstr>Office Theme</vt:lpstr>
      <vt:lpstr>Slide 1</vt:lpstr>
      <vt:lpstr>Slide 2</vt:lpstr>
      <vt:lpstr>History</vt:lpstr>
      <vt:lpstr>History Cont.</vt:lpstr>
      <vt:lpstr>Areas for Interior Design Degrees</vt:lpstr>
      <vt:lpstr>Degrees</vt:lpstr>
      <vt:lpstr>Interior design </vt:lpstr>
      <vt:lpstr>Bachelor of Fine Arts in Interior Design (BFA) </vt:lpstr>
      <vt:lpstr>Student Housing</vt:lpstr>
    </vt:vector>
  </TitlesOfParts>
  <Company>CUSD 200</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MFisher</dc:creator>
  <cp:lastModifiedBy>MFisher</cp:lastModifiedBy>
  <cp:revision>15</cp:revision>
  <dcterms:created xsi:type="dcterms:W3CDTF">2011-05-09T15:52:00Z</dcterms:created>
  <dcterms:modified xsi:type="dcterms:W3CDTF">2011-05-16T14:41:37Z</dcterms:modified>
</cp:coreProperties>
</file>